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89" r:id="rId4"/>
    <p:sldId id="290" r:id="rId5"/>
    <p:sldId id="274" r:id="rId6"/>
    <p:sldId id="271" r:id="rId7"/>
    <p:sldId id="272" r:id="rId8"/>
    <p:sldId id="270" r:id="rId9"/>
    <p:sldId id="292" r:id="rId10"/>
    <p:sldId id="293" r:id="rId11"/>
    <p:sldId id="294" r:id="rId12"/>
    <p:sldId id="257" r:id="rId13"/>
    <p:sldId id="258" r:id="rId14"/>
    <p:sldId id="259" r:id="rId15"/>
    <p:sldId id="265" r:id="rId16"/>
    <p:sldId id="266" r:id="rId17"/>
    <p:sldId id="267" r:id="rId18"/>
    <p:sldId id="268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1" r:id="rId3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18.04.2023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uralearthdata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4707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Exkursion „Geographie die Welt mit anderen Augen sehen“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69C1455-D6A5-4964-B2B5-1CE39859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4290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Wöchentlich oder Block ?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3B1F88D-5DC6-4C96-A103-B2664463E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18005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bei Ausreichendem Interesse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FD23EDE8-171F-4D73-9444-0862AE115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2086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Kleine Wanderung mit eigener Karte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6F42181F-5CC2-449E-A740-8A5098948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37252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Realität </a:t>
            </a:r>
            <a:r>
              <a:rPr lang="de-DE" dirty="0" err="1">
                <a:solidFill>
                  <a:srgbClr val="003366"/>
                </a:solidFill>
              </a:rPr>
              <a:t>vs</a:t>
            </a:r>
            <a:r>
              <a:rPr lang="de-DE" dirty="0">
                <a:solidFill>
                  <a:srgbClr val="003366"/>
                </a:solidFill>
              </a:rPr>
              <a:t> Generalisierter Darstellung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1F937F34-73E4-4E29-9CBF-41400CAF0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64313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„Blick des Geographen“ </a:t>
            </a:r>
          </a:p>
        </p:txBody>
      </p:sp>
    </p:spTree>
    <p:extLst>
      <p:ext uri="{BB962C8B-B14F-4D97-AF65-F5344CB8AC3E}">
        <p14:creationId xmlns:p14="http://schemas.microsoft.com/office/powerpoint/2010/main" val="39126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2" grpId="0"/>
      <p:bldP spid="14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04569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Mathe, Formeln, Physik, Geodäsie, Referenzellipsoid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49F523-A04A-4BAA-81A5-859E245C9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4" y="1407874"/>
            <a:ext cx="6986016" cy="4828931"/>
          </a:xfrm>
          <a:prstGeom prst="rect">
            <a:avLst/>
          </a:prstGeom>
        </p:spPr>
      </p:pic>
      <p:sp>
        <p:nvSpPr>
          <p:cNvPr id="15" name="Text Box 3">
            <a:extLst>
              <a:ext uri="{FF2B5EF4-FFF2-40B4-BE49-F238E27FC236}">
                <a16:creationId xmlns:a16="http://schemas.microsoft.com/office/drawing/2014/main" id="{BA99CB95-6F96-4451-9A2F-18FD103EC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00" y="1407874"/>
            <a:ext cx="85074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3200" b="1" dirty="0">
                <a:solidFill>
                  <a:srgbClr val="FF0000"/>
                </a:solidFill>
              </a:rPr>
              <a:t>Das ist ein Löwe</a:t>
            </a:r>
            <a:r>
              <a:rPr lang="de-DE" b="1" dirty="0">
                <a:solidFill>
                  <a:srgbClr val="002060"/>
                </a:solidFill>
              </a:rPr>
              <a:t>	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2D49F56-7754-40E2-A148-8D06B0B25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144" y="5487345"/>
            <a:ext cx="85074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3200" b="1" dirty="0">
                <a:solidFill>
                  <a:srgbClr val="FF0000"/>
                </a:solidFill>
              </a:rPr>
              <a:t>Ist einfach so</a:t>
            </a:r>
            <a:r>
              <a:rPr lang="de-DE" b="1" dirty="0">
                <a:solidFill>
                  <a:srgbClr val="002060"/>
                </a:solidFill>
              </a:rPr>
              <a:t>	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402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542027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18.4.2022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188E7-2865-4681-82A9-7B71C5D76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65" y="1277940"/>
            <a:ext cx="4290670" cy="4983996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8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eine Karte?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eine </a:t>
            </a:r>
            <a:r>
              <a:rPr lang="de-DE" b="1" dirty="0">
                <a:solidFill>
                  <a:srgbClr val="003366"/>
                </a:solidFill>
              </a:rPr>
              <a:t>künstliche</a:t>
            </a:r>
            <a:r>
              <a:rPr lang="de-DE" dirty="0">
                <a:solidFill>
                  <a:srgbClr val="003366"/>
                </a:solidFill>
              </a:rPr>
              <a:t> Darstellung der Erdoberfläche, welche nicht die exakte </a:t>
            </a:r>
            <a:r>
              <a:rPr lang="de-DE" b="1" dirty="0">
                <a:solidFill>
                  <a:srgbClr val="003366"/>
                </a:solidFill>
              </a:rPr>
              <a:t>Realität</a:t>
            </a:r>
            <a:r>
              <a:rPr lang="de-DE" dirty="0">
                <a:solidFill>
                  <a:srgbClr val="003366"/>
                </a:solidFill>
              </a:rPr>
              <a:t> abbildet.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2556100"/>
            <a:ext cx="8507413" cy="94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 </a:t>
            </a:r>
            <a:r>
              <a:rPr lang="de-DE" b="1" dirty="0">
                <a:solidFill>
                  <a:srgbClr val="003366"/>
                </a:solidFill>
              </a:rPr>
              <a:t>verkleinertes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vereinfachtes</a:t>
            </a:r>
            <a:r>
              <a:rPr lang="de-DE" dirty="0">
                <a:solidFill>
                  <a:srgbClr val="003366"/>
                </a:solidFill>
              </a:rPr>
              <a:t> und </a:t>
            </a:r>
            <a:r>
              <a:rPr lang="de-DE" b="1" dirty="0" err="1">
                <a:solidFill>
                  <a:srgbClr val="003366"/>
                </a:solidFill>
              </a:rPr>
              <a:t>verebnetes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b="1" dirty="0">
                <a:solidFill>
                  <a:srgbClr val="003366"/>
                </a:solidFill>
              </a:rPr>
              <a:t>Abbild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b="1" dirty="0">
                <a:solidFill>
                  <a:srgbClr val="003366"/>
                </a:solidFill>
              </a:rPr>
              <a:t>der Erd-oberfläche</a:t>
            </a:r>
            <a:r>
              <a:rPr lang="de-DE" dirty="0">
                <a:solidFill>
                  <a:srgbClr val="003366"/>
                </a:solidFill>
              </a:rPr>
              <a:t>, ggf. einschließlich </a:t>
            </a:r>
            <a:r>
              <a:rPr lang="de-DE" b="1" dirty="0">
                <a:solidFill>
                  <a:srgbClr val="003366"/>
                </a:solidFill>
              </a:rPr>
              <a:t>mit ihr in Verbindung stehender Sachverhalte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sz="1400" dirty="0">
                <a:solidFill>
                  <a:srgbClr val="003366"/>
                </a:solidFill>
              </a:rPr>
              <a:t>(aus Kohlstock 2004, S. 15)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3926474"/>
            <a:ext cx="8507413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 </a:t>
            </a:r>
            <a:r>
              <a:rPr lang="de-DE" b="1" dirty="0" err="1">
                <a:solidFill>
                  <a:srgbClr val="003366"/>
                </a:solidFill>
              </a:rPr>
              <a:t>verebnetes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maßstabgebundenes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generalisiertes</a:t>
            </a:r>
            <a:r>
              <a:rPr lang="de-DE" dirty="0">
                <a:solidFill>
                  <a:srgbClr val="003366"/>
                </a:solidFill>
              </a:rPr>
              <a:t> und </a:t>
            </a:r>
            <a:r>
              <a:rPr lang="de-DE" b="1" dirty="0">
                <a:solidFill>
                  <a:srgbClr val="003366"/>
                </a:solidFill>
              </a:rPr>
              <a:t>in-</a:t>
            </a:r>
            <a:r>
              <a:rPr lang="de-DE" b="1" dirty="0" err="1">
                <a:solidFill>
                  <a:srgbClr val="003366"/>
                </a:solidFill>
              </a:rPr>
              <a:t>haltlich</a:t>
            </a:r>
            <a:r>
              <a:rPr lang="de-DE" b="1" dirty="0">
                <a:solidFill>
                  <a:srgbClr val="003366"/>
                </a:solidFill>
              </a:rPr>
              <a:t> begrenztes Modell räumlicher Informationen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sz="1400" dirty="0">
                <a:solidFill>
                  <a:srgbClr val="003366"/>
                </a:solidFill>
              </a:rPr>
              <a:t>(aus </a:t>
            </a:r>
            <a:r>
              <a:rPr lang="de-DE" sz="1400" dirty="0" err="1">
                <a:solidFill>
                  <a:srgbClr val="003366"/>
                </a:solidFill>
              </a:rPr>
              <a:t>Hüttermann</a:t>
            </a:r>
            <a:r>
              <a:rPr lang="de-DE" sz="1400" dirty="0">
                <a:solidFill>
                  <a:srgbClr val="003366"/>
                </a:solidFill>
              </a:rPr>
              <a:t> &amp; Schröder 2002, S. 16)</a:t>
            </a:r>
          </a:p>
        </p:txBody>
      </p:sp>
    </p:spTree>
    <p:extLst>
      <p:ext uri="{BB962C8B-B14F-4D97-AF65-F5344CB8AC3E}">
        <p14:creationId xmlns:p14="http://schemas.microsoft.com/office/powerpoint/2010/main" val="12338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eine Karte?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0" name="Grafik 4">
            <a:extLst>
              <a:ext uri="{FF2B5EF4-FFF2-40B4-BE49-F238E27FC236}">
                <a16:creationId xmlns:a16="http://schemas.microsoft.com/office/drawing/2014/main" id="{053A0756-7235-4AF9-B009-577EAE8F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009" y="1104697"/>
            <a:ext cx="7380293" cy="507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feld 1">
            <a:extLst>
              <a:ext uri="{FF2B5EF4-FFF2-40B4-BE49-F238E27FC236}">
                <a16:creationId xmlns:a16="http://schemas.microsoft.com/office/drawing/2014/main" id="{1780E38B-A99A-43DD-8ABB-6687A7738001}"/>
              </a:ext>
            </a:extLst>
          </p:cNvPr>
          <p:cNvSpPr txBox="1"/>
          <p:nvPr/>
        </p:nvSpPr>
        <p:spPr>
          <a:xfrm>
            <a:off x="274320" y="6396335"/>
            <a:ext cx="36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(aus Vorlesung Kartographie WS13/14 Stefan Harnischmacher; aus Diercke International Atlas)</a:t>
            </a:r>
          </a:p>
        </p:txBody>
      </p:sp>
      <p:sp>
        <p:nvSpPr>
          <p:cNvPr id="12" name="Textfeld 7">
            <a:extLst>
              <a:ext uri="{FF2B5EF4-FFF2-40B4-BE49-F238E27FC236}">
                <a16:creationId xmlns:a16="http://schemas.microsoft.com/office/drawing/2014/main" id="{D7B72E1D-489A-4094-A215-BDC7CFF34BCD}"/>
              </a:ext>
            </a:extLst>
          </p:cNvPr>
          <p:cNvSpPr txBox="1"/>
          <p:nvPr/>
        </p:nvSpPr>
        <p:spPr>
          <a:xfrm>
            <a:off x="785946" y="1893590"/>
            <a:ext cx="1968701" cy="107721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Auswahl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stofflich: Sprachen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räumlich: Europa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zeitlich: heute </a:t>
            </a:r>
          </a:p>
        </p:txBody>
      </p:sp>
      <p:sp>
        <p:nvSpPr>
          <p:cNvPr id="13" name="Textfeld 19">
            <a:extLst>
              <a:ext uri="{FF2B5EF4-FFF2-40B4-BE49-F238E27FC236}">
                <a16:creationId xmlns:a16="http://schemas.microsoft.com/office/drawing/2014/main" id="{33E619CD-2DD6-4ED5-AEFC-08844C137123}"/>
              </a:ext>
            </a:extLst>
          </p:cNvPr>
          <p:cNvSpPr txBox="1"/>
          <p:nvPr/>
        </p:nvSpPr>
        <p:spPr>
          <a:xfrm>
            <a:off x="4420654" y="1689811"/>
            <a:ext cx="1968701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Klassifizierung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qualitativ: Sprachstämme</a:t>
            </a:r>
          </a:p>
        </p:txBody>
      </p:sp>
      <p:sp>
        <p:nvSpPr>
          <p:cNvPr id="14" name="Textfeld 20">
            <a:extLst>
              <a:ext uri="{FF2B5EF4-FFF2-40B4-BE49-F238E27FC236}">
                <a16:creationId xmlns:a16="http://schemas.microsoft.com/office/drawing/2014/main" id="{F9D1146A-2F45-4A01-A34C-2B56E6B170DA}"/>
              </a:ext>
            </a:extLst>
          </p:cNvPr>
          <p:cNvSpPr txBox="1"/>
          <p:nvPr/>
        </p:nvSpPr>
        <p:spPr>
          <a:xfrm>
            <a:off x="785946" y="4756589"/>
            <a:ext cx="2118410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Vereinfachung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Länderumrisse,</a:t>
            </a:r>
            <a:br>
              <a:rPr lang="de-DE" sz="1600" dirty="0">
                <a:solidFill>
                  <a:srgbClr val="003366"/>
                </a:solidFill>
              </a:rPr>
            </a:br>
            <a:r>
              <a:rPr lang="de-DE" sz="1600" dirty="0">
                <a:solidFill>
                  <a:srgbClr val="003366"/>
                </a:solidFill>
              </a:rPr>
              <a:t>Küstenlinien, Seen</a:t>
            </a: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AD1C60CE-578B-419F-8207-9722AF54F063}"/>
              </a:ext>
            </a:extLst>
          </p:cNvPr>
          <p:cNvSpPr txBox="1"/>
          <p:nvPr/>
        </p:nvSpPr>
        <p:spPr>
          <a:xfrm>
            <a:off x="4224155" y="5295198"/>
            <a:ext cx="200908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Symbolisierung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Flächenfarben</a:t>
            </a:r>
          </a:p>
        </p:txBody>
      </p:sp>
    </p:spTree>
    <p:extLst>
      <p:ext uri="{BB962C8B-B14F-4D97-AF65-F5344CB8AC3E}">
        <p14:creationId xmlns:p14="http://schemas.microsoft.com/office/powerpoint/2010/main" val="2424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Textfeld 1">
            <a:extLst>
              <a:ext uri="{FF2B5EF4-FFF2-40B4-BE49-F238E27FC236}">
                <a16:creationId xmlns:a16="http://schemas.microsoft.com/office/drawing/2014/main" id="{1780E38B-A99A-43DD-8ABB-6687A7738001}"/>
              </a:ext>
            </a:extLst>
          </p:cNvPr>
          <p:cNvSpPr txBox="1"/>
          <p:nvPr/>
        </p:nvSpPr>
        <p:spPr>
          <a:xfrm>
            <a:off x="274320" y="6396335"/>
            <a:ext cx="36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(Verändert nach Vorlesung Kartographie WS13/14 Stefan Harnischmacher)</a:t>
            </a:r>
          </a:p>
        </p:txBody>
      </p:sp>
      <p:grpSp>
        <p:nvGrpSpPr>
          <p:cNvPr id="18" name="Gruppieren 7">
            <a:extLst>
              <a:ext uri="{FF2B5EF4-FFF2-40B4-BE49-F238E27FC236}">
                <a16:creationId xmlns:a16="http://schemas.microsoft.com/office/drawing/2014/main" id="{017F8596-94C9-41E6-A4AA-7B5A593F27D6}"/>
              </a:ext>
            </a:extLst>
          </p:cNvPr>
          <p:cNvGrpSpPr/>
          <p:nvPr/>
        </p:nvGrpSpPr>
        <p:grpSpPr>
          <a:xfrm>
            <a:off x="446063" y="3509183"/>
            <a:ext cx="8507413" cy="1421381"/>
            <a:chOff x="457200" y="3937147"/>
            <a:chExt cx="8507413" cy="1421381"/>
          </a:xfrm>
        </p:grpSpPr>
        <p:grpSp>
          <p:nvGrpSpPr>
            <p:cNvPr id="19" name="Gruppieren 55">
              <a:extLst>
                <a:ext uri="{FF2B5EF4-FFF2-40B4-BE49-F238E27FC236}">
                  <a16:creationId xmlns:a16="http://schemas.microsoft.com/office/drawing/2014/main" id="{9855EEBA-DE8A-4A91-B4B3-65757A5D9236}"/>
                </a:ext>
              </a:extLst>
            </p:cNvPr>
            <p:cNvGrpSpPr/>
            <p:nvPr/>
          </p:nvGrpSpPr>
          <p:grpSpPr>
            <a:xfrm>
              <a:off x="457200" y="4985319"/>
              <a:ext cx="8507413" cy="373209"/>
              <a:chOff x="457200" y="4543626"/>
              <a:chExt cx="8507413" cy="373209"/>
            </a:xfrm>
          </p:grpSpPr>
          <p:sp>
            <p:nvSpPr>
              <p:cNvPr id="21" name="Text Box 10">
                <a:extLst>
                  <a:ext uri="{FF2B5EF4-FFF2-40B4-BE49-F238E27FC236}">
                    <a16:creationId xmlns:a16="http://schemas.microsoft.com/office/drawing/2014/main" id="{06AB6E67-57ED-4C34-ABC8-2FB631F65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4547503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Auswahl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2" name="Text Box 10">
                <a:extLst>
                  <a:ext uri="{FF2B5EF4-FFF2-40B4-BE49-F238E27FC236}">
                    <a16:creationId xmlns:a16="http://schemas.microsoft.com/office/drawing/2014/main" id="{4A2973E9-FCAC-4A1A-BF2E-B4C46492AC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4502" y="4547503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Klassifizierung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3" name="Text Box 10">
                <a:extLst>
                  <a:ext uri="{FF2B5EF4-FFF2-40B4-BE49-F238E27FC236}">
                    <a16:creationId xmlns:a16="http://schemas.microsoft.com/office/drawing/2014/main" id="{292AB420-4E96-479A-8C85-E368053004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1804" y="4543626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Vereinfachung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6B2A4895-BFB7-4157-A054-71A79AA217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19105" y="4543626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Symbolisierung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</p:grpSp>
        <p:sp>
          <p:nvSpPr>
            <p:cNvPr id="20" name="Pfeil nach unten 59">
              <a:extLst>
                <a:ext uri="{FF2B5EF4-FFF2-40B4-BE49-F238E27FC236}">
                  <a16:creationId xmlns:a16="http://schemas.microsoft.com/office/drawing/2014/main" id="{ECDF84B8-B807-4B3F-AB26-0F072803CFDB}"/>
                </a:ext>
              </a:extLst>
            </p:cNvPr>
            <p:cNvSpPr/>
            <p:nvPr/>
          </p:nvSpPr>
          <p:spPr>
            <a:xfrm>
              <a:off x="4341979" y="3937147"/>
              <a:ext cx="737849" cy="82083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extfeld 1">
            <a:extLst>
              <a:ext uri="{FF2B5EF4-FFF2-40B4-BE49-F238E27FC236}">
                <a16:creationId xmlns:a16="http://schemas.microsoft.com/office/drawing/2014/main" id="{9C8CB240-5D30-4DD5-90C7-EDF820170873}"/>
              </a:ext>
            </a:extLst>
          </p:cNvPr>
          <p:cNvSpPr txBox="1"/>
          <p:nvPr/>
        </p:nvSpPr>
        <p:spPr>
          <a:xfrm>
            <a:off x="897934" y="49297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366"/>
                </a:solidFill>
              </a:rPr>
              <a:t>stofflich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räumlich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zeitlich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BA6DFA01-2367-405D-BF7F-5791697C1D98}"/>
              </a:ext>
            </a:extLst>
          </p:cNvPr>
          <p:cNvSpPr txBox="1"/>
          <p:nvPr/>
        </p:nvSpPr>
        <p:spPr>
          <a:xfrm>
            <a:off x="2995468" y="4929786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366"/>
                </a:solidFill>
              </a:rPr>
              <a:t>qualitativ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quantitativ</a:t>
            </a:r>
          </a:p>
        </p:txBody>
      </p:sp>
      <p:pic>
        <p:nvPicPr>
          <p:cNvPr id="27" name="Grafik 2">
            <a:extLst>
              <a:ext uri="{FF2B5EF4-FFF2-40B4-BE49-F238E27FC236}">
                <a16:creationId xmlns:a16="http://schemas.microsoft.com/office/drawing/2014/main" id="{A097C95D-2D52-46B3-B2EB-458DF5F4DD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21" y="5015914"/>
            <a:ext cx="1980357" cy="991000"/>
          </a:xfrm>
          <a:prstGeom prst="rect">
            <a:avLst/>
          </a:prstGeom>
        </p:spPr>
      </p:pic>
      <p:pic>
        <p:nvPicPr>
          <p:cNvPr id="28" name="Grafik 3">
            <a:extLst>
              <a:ext uri="{FF2B5EF4-FFF2-40B4-BE49-F238E27FC236}">
                <a16:creationId xmlns:a16="http://schemas.microsoft.com/office/drawing/2014/main" id="{92616A2E-C2CA-4939-BA7E-4CB129AF11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5" b="43961"/>
          <a:stretch/>
        </p:blipFill>
        <p:spPr>
          <a:xfrm>
            <a:off x="7015435" y="5115932"/>
            <a:ext cx="1941838" cy="790964"/>
          </a:xfrm>
          <a:prstGeom prst="rect">
            <a:avLst/>
          </a:prstGeom>
        </p:spPr>
      </p:pic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in jeder Karte </a:t>
            </a:r>
            <a:r>
              <a:rPr lang="de-DE" b="1" u="sng" dirty="0">
                <a:solidFill>
                  <a:srgbClr val="C00000"/>
                </a:solidFill>
              </a:rPr>
              <a:t>unbedingt</a:t>
            </a:r>
            <a:r>
              <a:rPr lang="de-DE" b="1" dirty="0">
                <a:solidFill>
                  <a:srgbClr val="C00000"/>
                </a:solidFill>
              </a:rPr>
              <a:t>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Lesbarkeit und Übersichtlichkeit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Informationen sollen im Fokus stehen / sollen dargestellt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Informationen sind nicht relevant?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				         </a:t>
            </a:r>
            <a:r>
              <a:rPr lang="de-DE" b="1" dirty="0">
                <a:solidFill>
                  <a:srgbClr val="003366"/>
                </a:solidFill>
              </a:rPr>
              <a:t>Generalisierung</a:t>
            </a:r>
          </a:p>
        </p:txBody>
      </p:sp>
    </p:spTree>
    <p:extLst>
      <p:ext uri="{BB962C8B-B14F-4D97-AF65-F5344CB8AC3E}">
        <p14:creationId xmlns:p14="http://schemas.microsoft.com/office/powerpoint/2010/main" val="18191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sollte in jeder Karte vorhanden sein?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Maßstab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Klassisch als Leiste, Angabe des Maßstab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1:1 </a:t>
            </a:r>
            <a:r>
              <a:rPr lang="de-DE" dirty="0" err="1">
                <a:solidFill>
                  <a:srgbClr val="003366"/>
                </a:solidFill>
              </a:rPr>
              <a:t>mio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D5F73003-F1BC-4E1B-A3EA-5759AEF0D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2144941"/>
            <a:ext cx="8507413" cy="228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Legende – mit eindeutigen Erklärungen der Symbole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Alle Symbole (die im Fokus stehen) müssen/sollten erläutert werden und dargestellt werden!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bei einer Klassifizierung: Alle Symbole der Klassen müssen/sollten dargestellt werden)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Nicht jeder verwendete Layer muss dokumentiert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Umriss der Länder, wenn eindeutig erkennbar ist, das es sich um Länder handelt)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2848EDAF-9D06-40F1-B2B2-CFE0D1C58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81200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Angaben zu Projektion, Datengrundlage und Autor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Angabe der Projektion (EPSG oder ausgeschrieben)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Datengrundlage: An sich alle Quellen!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Autor und Datum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9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sollte in jeder Karte vorhanden sein?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2" name="Grafik 4">
            <a:extLst>
              <a:ext uri="{FF2B5EF4-FFF2-40B4-BE49-F238E27FC236}">
                <a16:creationId xmlns:a16="http://schemas.microsoft.com/office/drawing/2014/main" id="{49D862E0-87CC-4D40-B3E0-5EA34337B3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87" y="1096965"/>
            <a:ext cx="7380293" cy="507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2072C8-970F-40B6-9809-517EC6151DBB}"/>
              </a:ext>
            </a:extLst>
          </p:cNvPr>
          <p:cNvSpPr txBox="1"/>
          <p:nvPr/>
        </p:nvSpPr>
        <p:spPr>
          <a:xfrm>
            <a:off x="6539789" y="672998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Maßstab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B05248-BA6B-4280-914E-C7FD0BC3FA8A}"/>
              </a:ext>
            </a:extLst>
          </p:cNvPr>
          <p:cNvCxnSpPr>
            <a:cxnSpLocks/>
          </p:cNvCxnSpPr>
          <p:nvPr/>
        </p:nvCxnSpPr>
        <p:spPr>
          <a:xfrm flipH="1">
            <a:off x="5647334" y="2553005"/>
            <a:ext cx="1294791" cy="731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E1D2F-3C32-4327-894D-2DE32CA2596D}"/>
              </a:ext>
            </a:extLst>
          </p:cNvPr>
          <p:cNvCxnSpPr>
            <a:cxnSpLocks/>
          </p:cNvCxnSpPr>
          <p:nvPr/>
        </p:nvCxnSpPr>
        <p:spPr>
          <a:xfrm flipH="1">
            <a:off x="6539789" y="3072118"/>
            <a:ext cx="380019" cy="194610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C0EB66-2187-49A4-A3EE-5215BAA63B0C}"/>
              </a:ext>
            </a:extLst>
          </p:cNvPr>
          <p:cNvCxnSpPr>
            <a:cxnSpLocks/>
          </p:cNvCxnSpPr>
          <p:nvPr/>
        </p:nvCxnSpPr>
        <p:spPr>
          <a:xfrm flipH="1">
            <a:off x="4769510" y="2919718"/>
            <a:ext cx="2139140" cy="3498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23F431-FDE9-4CB3-8389-E4F0C07B8A6C}"/>
              </a:ext>
            </a:extLst>
          </p:cNvPr>
          <p:cNvCxnSpPr>
            <a:cxnSpLocks/>
          </p:cNvCxnSpPr>
          <p:nvPr/>
        </p:nvCxnSpPr>
        <p:spPr>
          <a:xfrm flipH="1">
            <a:off x="4397179" y="2363103"/>
            <a:ext cx="2489154" cy="27291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2CD962-B2DF-4CFE-A488-F1198CF0BC15}"/>
              </a:ext>
            </a:extLst>
          </p:cNvPr>
          <p:cNvCxnSpPr>
            <a:cxnSpLocks/>
          </p:cNvCxnSpPr>
          <p:nvPr/>
        </p:nvCxnSpPr>
        <p:spPr>
          <a:xfrm flipH="1">
            <a:off x="4710908" y="2111998"/>
            <a:ext cx="2175426" cy="32729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F800A-A12C-40A9-886E-1F23C361B4BB}"/>
              </a:ext>
            </a:extLst>
          </p:cNvPr>
          <p:cNvCxnSpPr>
            <a:cxnSpLocks/>
          </p:cNvCxnSpPr>
          <p:nvPr/>
        </p:nvCxnSpPr>
        <p:spPr>
          <a:xfrm flipH="1">
            <a:off x="2918765" y="1971270"/>
            <a:ext cx="3940665" cy="23920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6B2B35-0D3C-4B3F-B7E7-3309207F0085}"/>
              </a:ext>
            </a:extLst>
          </p:cNvPr>
          <p:cNvCxnSpPr>
            <a:cxnSpLocks/>
          </p:cNvCxnSpPr>
          <p:nvPr/>
        </p:nvCxnSpPr>
        <p:spPr>
          <a:xfrm flipH="1">
            <a:off x="3672230" y="1560191"/>
            <a:ext cx="3206230" cy="2091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1F872A-425B-4FEF-AED7-DD4EBEA4D053}"/>
              </a:ext>
            </a:extLst>
          </p:cNvPr>
          <p:cNvSpPr txBox="1"/>
          <p:nvPr/>
        </p:nvSpPr>
        <p:spPr>
          <a:xfrm>
            <a:off x="5535832" y="2392568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Legende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3A11A3-1B2C-469B-8032-478E013F07CC}"/>
              </a:ext>
            </a:extLst>
          </p:cNvPr>
          <p:cNvSpPr txBox="1"/>
          <p:nvPr/>
        </p:nvSpPr>
        <p:spPr>
          <a:xfrm>
            <a:off x="5641756" y="1323316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9A5A76-D134-4694-A9A9-B1295FE4116B}"/>
              </a:ext>
            </a:extLst>
          </p:cNvPr>
          <p:cNvSpPr txBox="1"/>
          <p:nvPr/>
        </p:nvSpPr>
        <p:spPr>
          <a:xfrm>
            <a:off x="870672" y="1817451"/>
            <a:ext cx="2424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Keine Projektion</a:t>
            </a:r>
          </a:p>
          <a:p>
            <a:r>
              <a:rPr lang="de-DE" dirty="0"/>
              <a:t>Vermutlich da ersichtlich ist, dass es Europa ist</a:t>
            </a:r>
          </a:p>
        </p:txBody>
      </p:sp>
    </p:spTree>
    <p:extLst>
      <p:ext uri="{BB962C8B-B14F-4D97-AF65-F5344CB8AC3E}">
        <p14:creationId xmlns:p14="http://schemas.microsoft.com/office/powerpoint/2010/main" val="7173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sind Geodaten?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 mit Raumbezug (verortet)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Geodaten enthalten Informationen über Ihre Verortung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Koordinaten, Angaben zum Referenzsystem (Projektion)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D5F73003-F1BC-4E1B-A3EA-5759AEF0D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19490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Welche Arten von Geodaten gibt es?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Rasterdaten und </a:t>
            </a:r>
            <a:r>
              <a:rPr lang="de-DE" dirty="0" err="1">
                <a:solidFill>
                  <a:srgbClr val="003366"/>
                </a:solidFill>
              </a:rPr>
              <a:t>Vectordaten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2848EDAF-9D06-40F1-B2B2-CFE0D1C58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81200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Woher kommen Geodaten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Digitalisierung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Befliegung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Satelliten</a:t>
            </a:r>
          </a:p>
        </p:txBody>
      </p:sp>
    </p:spTree>
    <p:extLst>
      <p:ext uri="{BB962C8B-B14F-4D97-AF65-F5344CB8AC3E}">
        <p14:creationId xmlns:p14="http://schemas.microsoft.com/office/powerpoint/2010/main" val="25102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B30D-770E-4C75-979E-FEF37EAB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57" y="1166069"/>
            <a:ext cx="5048886" cy="50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26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0" y="1377691"/>
            <a:ext cx="6130479" cy="433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Digitales Gelände Model (DGM)</a:t>
            </a:r>
          </a:p>
          <a:p>
            <a:r>
              <a:rPr lang="de-DE" dirty="0"/>
              <a:t>Geländehöhe über NN</a:t>
            </a:r>
          </a:p>
        </p:txBody>
      </p:sp>
    </p:spTree>
    <p:extLst>
      <p:ext uri="{BB962C8B-B14F-4D97-AF65-F5344CB8AC3E}">
        <p14:creationId xmlns:p14="http://schemas.microsoft.com/office/powerpoint/2010/main" val="3757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Flächendeckende Informationen in einem Gitternetz (Zellen)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Rasterzellen enthält genau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Zelle hat die gleiche Ausdehnung / Auflösung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30x30m)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gleicher Auflösung und Lage können Verrechnet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Informationen aus Rastern können mit Vektoren verschnitten werden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Punkte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0" y="1377691"/>
            <a:ext cx="6130479" cy="433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Punktvectorlayer</a:t>
            </a:r>
            <a:r>
              <a:rPr lang="de-DE" dirty="0"/>
              <a:t> „</a:t>
            </a:r>
            <a:r>
              <a:rPr lang="de-DE" dirty="0" err="1"/>
              <a:t>Populated</a:t>
            </a:r>
            <a:r>
              <a:rPr lang="de-DE" dirty="0"/>
              <a:t> Places“ Quelle: Natural Earth Data</a:t>
            </a:r>
          </a:p>
        </p:txBody>
      </p:sp>
    </p:spTree>
    <p:extLst>
      <p:ext uri="{BB962C8B-B14F-4D97-AF65-F5344CB8AC3E}">
        <p14:creationId xmlns:p14="http://schemas.microsoft.com/office/powerpoint/2010/main" val="222583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Punkte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Punkte sind an einem exakten „Punkt“ verortet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Linien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1" y="1377691"/>
            <a:ext cx="6130477" cy="433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297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Linienvectorlayer</a:t>
            </a:r>
            <a:r>
              <a:rPr lang="de-DE" dirty="0"/>
              <a:t> „Rivers“ Quelle: Natural Earth Data</a:t>
            </a:r>
          </a:p>
        </p:txBody>
      </p:sp>
    </p:spTree>
    <p:extLst>
      <p:ext uri="{BB962C8B-B14F-4D97-AF65-F5344CB8AC3E}">
        <p14:creationId xmlns:p14="http://schemas.microsoft.com/office/powerpoint/2010/main" val="265804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Linien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bestehen aus mindestens zwei Punkten (Stützpunkten)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sind die kürzeste Verbindung zwischen aufeinanderfolgenden Punkten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 des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gilt für den Verlauf der Linie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1" y="1377691"/>
            <a:ext cx="6130477" cy="4335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2972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Linienvectorlayer</a:t>
            </a:r>
            <a:r>
              <a:rPr lang="de-DE" dirty="0"/>
              <a:t> „Gadm_level_0“        Quelle: GADM36 Data</a:t>
            </a:r>
          </a:p>
        </p:txBody>
      </p:sp>
    </p:spTree>
    <p:extLst>
      <p:ext uri="{BB962C8B-B14F-4D97-AF65-F5344CB8AC3E}">
        <p14:creationId xmlns:p14="http://schemas.microsoft.com/office/powerpoint/2010/main" val="393202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Polygone bestehen aus Linien (</a:t>
            </a:r>
            <a:r>
              <a:rPr lang="de-DE" dirty="0" err="1">
                <a:solidFill>
                  <a:srgbClr val="003366"/>
                </a:solidFill>
              </a:rPr>
              <a:t>abgeschlosen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Stützpunkt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Informationen gelten für die Fläche des Polygons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Geodaten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1" y="1377691"/>
            <a:ext cx="6130476" cy="43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GIS Arts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5382-0FD4-4AAF-8096-0A79AD94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83147"/>
            <a:ext cx="7810500" cy="3891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„</a:t>
            </a:r>
            <a:r>
              <a:rPr lang="de-DE" sz="2000" dirty="0" err="1"/>
              <a:t>Iced</a:t>
            </a:r>
            <a:r>
              <a:rPr lang="de-DE" sz="2000" dirty="0"/>
              <a:t> Earth“ </a:t>
            </a:r>
            <a:r>
              <a:rPr lang="de-DE" sz="1100" dirty="0"/>
              <a:t>(A. Schönberg 2019)</a:t>
            </a:r>
          </a:p>
        </p:txBody>
      </p:sp>
    </p:spTree>
    <p:extLst>
      <p:ext uri="{BB962C8B-B14F-4D97-AF65-F5344CB8AC3E}">
        <p14:creationId xmlns:p14="http://schemas.microsoft.com/office/powerpoint/2010/main" val="310150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B30D-770E-4C75-979E-FEF37EAB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7" y="1940671"/>
            <a:ext cx="7859333" cy="37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7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GIS Arts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„Andreas‘ Inferno“ </a:t>
            </a:r>
            <a:r>
              <a:rPr lang="de-DE" sz="1100" dirty="0"/>
              <a:t>(A. Schönberg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34429-7D77-45D9-B437-F75132B1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45787"/>
            <a:ext cx="7885477" cy="39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4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Aufgabe: A Simple World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325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www.naturalearthdata.com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„large </a:t>
            </a:r>
            <a:r>
              <a:rPr lang="de-DE" dirty="0" err="1">
                <a:solidFill>
                  <a:srgbClr val="003366"/>
                </a:solidFill>
              </a:rPr>
              <a:t>scale</a:t>
            </a:r>
            <a:r>
              <a:rPr lang="de-DE" dirty="0">
                <a:solidFill>
                  <a:srgbClr val="003366"/>
                </a:solidFill>
              </a:rPr>
              <a:t>“ Raster Daten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„Ocean Bottom“ und „</a:t>
            </a:r>
            <a:r>
              <a:rPr lang="de-DE" dirty="0" err="1">
                <a:solidFill>
                  <a:srgbClr val="003366"/>
                </a:solidFill>
              </a:rPr>
              <a:t>Shaded</a:t>
            </a:r>
            <a:r>
              <a:rPr lang="de-DE" dirty="0">
                <a:solidFill>
                  <a:srgbClr val="003366"/>
                </a:solidFill>
              </a:rPr>
              <a:t> Relief“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Öffnen Sie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und laden Sie die Daten ein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beiden Raster mit der „</a:t>
            </a:r>
            <a:r>
              <a:rPr lang="de-DE" dirty="0" err="1">
                <a:solidFill>
                  <a:srgbClr val="003366"/>
                </a:solidFill>
              </a:rPr>
              <a:t>blending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mode</a:t>
            </a:r>
            <a:r>
              <a:rPr lang="de-DE" dirty="0">
                <a:solidFill>
                  <a:srgbClr val="003366"/>
                </a:solidFill>
              </a:rPr>
              <a:t>“ „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B30D-770E-4C75-979E-FEF37EAB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8" y="1096965"/>
            <a:ext cx="7179723" cy="50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Kursinhalte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308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Computerkartographie und Geographie in der Sprachwissenschaft ?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5E4FDEB-2370-45BD-BB03-5503ADCFF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1389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sind Ihre Erwartungen an den Kurs?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401C0A7-8457-481F-9803-AA09AEFDB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443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Erstellen einfacher Übersichtskarten (Untersuchungsgebiet)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4D2514DE-546D-49F5-B0FF-8469A338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1366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Visualisierung räumlicher Daten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5B6DB2C5-1CC8-41A7-838B-28B236872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39829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Räumliche Analysen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2596D31C-4174-4D85-B626-4CFEF2F03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436973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Raumzeitliche Analysen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3DAFA55-A8BC-4858-A7C5-9C62237D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472166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Räumliche Statistik</a:t>
            </a:r>
          </a:p>
        </p:txBody>
      </p:sp>
    </p:spTree>
    <p:extLst>
      <p:ext uri="{BB962C8B-B14F-4D97-AF65-F5344CB8AC3E}">
        <p14:creationId xmlns:p14="http://schemas.microsoft.com/office/powerpoint/2010/main" val="9073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9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Kursinhalte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Grundlagen der Kartographie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Was sind Karten?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Anforderungen an eine Karte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Projektionen</a:t>
            </a:r>
          </a:p>
          <a:p>
            <a:pPr marL="1169988" lvl="1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2853628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Datenmanagement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Organisation des eigenen Projektes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Ordnerstruktur und Dokumentation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Datentransfer über GitHub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761264D4-B7D6-4D60-81C0-CF10E05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358685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Datengrundlagen - Geodaten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Was sind Geodaten? Welche Typen gibt es?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Akquirieren von räumlichen Daten (Geodaten)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Datentransfer über GitHub</a:t>
            </a:r>
          </a:p>
        </p:txBody>
      </p:sp>
    </p:spTree>
    <p:extLst>
      <p:ext uri="{BB962C8B-B14F-4D97-AF65-F5344CB8AC3E}">
        <p14:creationId xmlns:p14="http://schemas.microsoft.com/office/powerpoint/2010/main" val="4039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Kursinhalte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1347615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Arbeiten mit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endParaRPr lang="de-DE" b="1" dirty="0">
              <a:solidFill>
                <a:srgbClr val="003366"/>
              </a:solidFill>
            </a:endParaRP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Visualisierung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Werkzeuge und Methoden</a:t>
            </a:r>
          </a:p>
          <a:p>
            <a:pPr marL="1169988" lvl="1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5E4FDEB-2370-45BD-BB03-5503ADCFF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4429279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Kritische Kartographie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Eurozentristisches Weltbild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„Verzerrtes Weltbild“ – Anwendung von Projektionen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8304853-8042-409A-A03E-580420530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2906127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Darstellung und Bearbeitung von Geodaten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Farben und Symbole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Digitalisieren eigener Geodaten und Manipulation von 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3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Leistungsanforderungen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Regelmäßige Teilnahme am Seminar</a:t>
            </a:r>
          </a:p>
          <a:p>
            <a:pPr marL="1169988" lvl="1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1760985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Studienleistung: Übungsaufgaben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von vier eigenen Karten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16590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Prüfungsleistung: Hausarbeit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B65CD07-CF90-423F-8DC5-C5631D0CD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43542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Präsentation der Karten (Kurzreferat)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62CCC88B-4988-4641-9E66-41CA5CE72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535240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Bericht über die Erstellung einer eigenen Karte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Einleitung – Wieso ist diese Art wichtig (Relevanz) 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Datengrundlage – Welche Daten werden verwenden? Begründung?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Methode – Welche Werkzeuge / Techniken werden verwendet?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Visualisierung – Welche Farben/Symbole und Wieso?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1D80F030-08C2-432A-A503-D2F836A93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7198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3 von 4 Übungsaufgaben müssen als „bestanden“ bewertet werden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EE3F6B6F-0C62-4235-BB4E-E42CDBE2B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54466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Wichtiger Hinweis: Bei Ausfall muss die </a:t>
            </a:r>
            <a:r>
              <a:rPr lang="de-DE" b="1" dirty="0">
                <a:solidFill>
                  <a:srgbClr val="003366"/>
                </a:solidFill>
              </a:rPr>
              <a:t>Prüfungsunfähigkeit</a:t>
            </a:r>
            <a:r>
              <a:rPr lang="de-DE" dirty="0">
                <a:solidFill>
                  <a:srgbClr val="003366"/>
                </a:solidFill>
              </a:rPr>
              <a:t> attestiert werden</a:t>
            </a:r>
          </a:p>
        </p:txBody>
      </p:sp>
    </p:spTree>
    <p:extLst>
      <p:ext uri="{BB962C8B-B14F-4D97-AF65-F5344CB8AC3E}">
        <p14:creationId xmlns:p14="http://schemas.microsoft.com/office/powerpoint/2010/main" val="115650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Folien, Daten, Aufgaben</a:t>
            </a:r>
          </a:p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https://github.com/SchoenbergA/CompuKarto22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69C1455-D6A5-4964-B2B5-1CE39859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26266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Sprechstunde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AD3618-1AA9-4661-A13A-E40B46CB2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63199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Nach Vereinbarung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AD07B549-E6F5-4E6D-8368-444CBADC2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23739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Philosophie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52734846-DE1F-4E56-BFE8-A85C01817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39887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Kritisches Denken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BBD0B2E3-A2F3-44EC-94C6-00977FCBE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6581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Kommunikation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07665624-C68C-4321-A243-F23CE4D0B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34538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556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  <p:bldP spid="17" grpId="0"/>
      <p:bldP spid="18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1135</Words>
  <Application>Microsoft Office PowerPoint</Application>
  <PresentationFormat>On-screen Show (4:3)</PresentationFormat>
  <Paragraphs>206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33</cp:revision>
  <dcterms:created xsi:type="dcterms:W3CDTF">2022-02-21T14:57:57Z</dcterms:created>
  <dcterms:modified xsi:type="dcterms:W3CDTF">2023-04-18T10:58:47Z</dcterms:modified>
</cp:coreProperties>
</file>